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6858000" cx="12192000"/>
  <p:notesSz cx="7772400" cy="10058400"/>
  <p:embeddedFontLst>
    <p:embeddedFont>
      <p:font typeface="Century Gothic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Jered Bar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CenturyGothic-bold.fntdata"/><Relationship Id="rId21" Type="http://schemas.openxmlformats.org/officeDocument/2006/relationships/slide" Target="slides/slide16.xml"/><Relationship Id="rId65" Type="http://schemas.openxmlformats.org/officeDocument/2006/relationships/font" Target="fonts/CenturyGothic-regular.fntdata"/><Relationship Id="rId24" Type="http://schemas.openxmlformats.org/officeDocument/2006/relationships/slide" Target="slides/slide19.xml"/><Relationship Id="rId68" Type="http://schemas.openxmlformats.org/officeDocument/2006/relationships/font" Target="fonts/CenturyGothic-boldItalic.fntdata"/><Relationship Id="rId23" Type="http://schemas.openxmlformats.org/officeDocument/2006/relationships/slide" Target="slides/slide18.xml"/><Relationship Id="rId67" Type="http://schemas.openxmlformats.org/officeDocument/2006/relationships/font" Target="fonts/CenturyGothic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10-10T19:33:04.864">
    <p:pos x="6000" y="0"/>
    <p:text>Modify this image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Equifax!  Struts framework</a:t>
            </a:r>
          </a:p>
        </p:txBody>
      </p:sp>
      <p:sp>
        <p:nvSpPr>
          <p:cNvPr id="141" name="Shape 141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Will show this in the demo</a:t>
            </a:r>
          </a:p>
        </p:txBody>
      </p:sp>
      <p:sp>
        <p:nvSpPr>
          <p:cNvPr id="211" name="Shape 211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" name="Shape 315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verTx">
  <p:cSld name="Title, Content over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fourObj">
  <p:cSld name="Title, 4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3" name="Shape 53"/>
          <p:cNvSpPr txBox="1"/>
          <p:nvPr>
            <p:ph idx="4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6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2160" y="1604520"/>
            <a:ext cx="4985556" cy="397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2160" y="1604520"/>
            <a:ext cx="4985556" cy="397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,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itle, 2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nly">
  <p:cSld name="Centered 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AndObj">
  <p:cSld name="Title, 2 Content and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3" name="Shape 33"/>
          <p:cNvSpPr txBox="1"/>
          <p:nvPr>
            <p:ph idx="3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AndTwoObj">
  <p:cSld name="Title Content and 2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7" name="Shape 37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OverTx">
  <p:cSld name="Title, 2 Content over Conte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3" name="Shape 43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.xml"/><Relationship Id="rId10" Type="http://schemas.openxmlformats.org/officeDocument/2006/relationships/slideLayout" Target="../slideLayouts/slideLayout5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2">
            <a:alphaModFix/>
          </a:blip>
          <a:srcRect b="0" l="3610" r="0" t="0"/>
          <a:stretch/>
        </p:blipFill>
        <p:spPr>
          <a:xfrm>
            <a:off x="0" y="2669760"/>
            <a:ext cx="4020422" cy="417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 rotWithShape="1">
          <a:blip r:embed="rId3">
            <a:alphaModFix/>
          </a:blip>
          <a:srcRect b="0" l="35647" r="0" t="0"/>
          <a:stretch/>
        </p:blipFill>
        <p:spPr>
          <a:xfrm>
            <a:off x="0" y="2892240"/>
            <a:ext cx="1519991" cy="236235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>
            <a:gsLst>
              <a:gs pos="0">
                <a:srgbClr val="F4F3EC">
                  <a:alpha val="6666"/>
                </a:srgbClr>
              </a:gs>
              <a:gs pos="36000">
                <a:srgbClr val="F4F3EC">
                  <a:alpha val="5882"/>
                </a:srgbClr>
              </a:gs>
              <a:gs pos="69000">
                <a:srgbClr val="F4F3EC">
                  <a:alpha val="0"/>
                </a:srgbClr>
              </a:gs>
              <a:gs pos="100000">
                <a:srgbClr val="F4F3EC">
                  <a:alpha val="0"/>
                </a:srgbClr>
              </a:gs>
            </a:gsLst>
            <a:lin ang="0" scaled="0"/>
          </a:gra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" name="Shape 9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560" y="0"/>
            <a:ext cx="1601399" cy="1139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 rotWithShape="1">
          <a:blip r:embed="rId5">
            <a:alphaModFix/>
          </a:blip>
          <a:srcRect b="23333" l="0" r="0" t="0"/>
          <a:stretch/>
        </p:blipFill>
        <p:spPr>
          <a:xfrm>
            <a:off x="8605800" y="6095880"/>
            <a:ext cx="992255" cy="76083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>
              <a:spcBef>
                <a:spcPts val="0"/>
              </a:spcBef>
              <a:buNone/>
              <a:defRPr sz="1800"/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>
              <a:spcBef>
                <a:spcPts val="0"/>
              </a:spcBef>
              <a:buChar char="●"/>
              <a:defRPr sz="1800"/>
            </a:lvl1pPr>
            <a:lvl2pPr indent="0" lvl="1">
              <a:spcBef>
                <a:spcPts val="0"/>
              </a:spcBef>
              <a:buChar char="○"/>
              <a:defRPr sz="1800"/>
            </a:lvl2pPr>
            <a:lvl3pPr indent="0" lvl="2">
              <a:spcBef>
                <a:spcPts val="0"/>
              </a:spcBef>
              <a:buChar char="■"/>
              <a:defRPr sz="1800"/>
            </a:lvl3pPr>
            <a:lvl4pPr indent="0" lvl="3">
              <a:spcBef>
                <a:spcPts val="0"/>
              </a:spcBef>
              <a:buChar char="●"/>
              <a:defRPr sz="1800"/>
            </a:lvl4pPr>
            <a:lvl5pPr indent="0" lvl="4">
              <a:spcBef>
                <a:spcPts val="0"/>
              </a:spcBef>
              <a:buChar char="○"/>
              <a:defRPr sz="1800"/>
            </a:lvl5pPr>
            <a:lvl6pPr indent="0" lvl="5">
              <a:spcBef>
                <a:spcPts val="0"/>
              </a:spcBef>
              <a:buChar char="■"/>
              <a:defRPr sz="1800"/>
            </a:lvl6pPr>
            <a:lvl7pPr indent="0" lvl="6">
              <a:spcBef>
                <a:spcPts val="0"/>
              </a:spcBef>
              <a:buChar char="●"/>
              <a:defRPr sz="1800"/>
            </a:lvl7pPr>
            <a:lvl8pPr indent="0" lvl="7">
              <a:spcBef>
                <a:spcPts val="0"/>
              </a:spcBef>
              <a:buChar char="○"/>
              <a:defRPr sz="1800"/>
            </a:lvl8pPr>
            <a:lvl9pPr indent="0" lvl="8">
              <a:spcBef>
                <a:spcPts val="0"/>
              </a:spcBef>
              <a:buChar char="■"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jp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1154880" y="1447920"/>
            <a:ext cx="8824680" cy="3328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4800" u="none" cap="none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Who Plugged That In?</a:t>
            </a:r>
          </a:p>
        </p:txBody>
      </p:sp>
      <p:sp>
        <p:nvSpPr>
          <p:cNvPr id="65" name="Shape 65"/>
          <p:cNvSpPr/>
          <p:nvPr/>
        </p:nvSpPr>
        <p:spPr>
          <a:xfrm>
            <a:off x="1154880" y="4777560"/>
            <a:ext cx="882468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2000" u="none" cap="none" strike="noStrike">
                <a:solidFill>
                  <a:srgbClr val="8AD0D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DISCOVERING WHAT IS ON YOUR NETWORK WITH NMAP AND OTHER OPEN SOURCE TOOLS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this information can help you</a:t>
            </a:r>
          </a:p>
        </p:txBody>
      </p:sp>
      <p:sp>
        <p:nvSpPr>
          <p:cNvPr id="120" name="Shape 120"/>
          <p:cNvSpPr/>
          <p:nvPr/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Critical Security Controls 1</a:t>
            </a:r>
          </a:p>
          <a:p>
            <a:pPr indent="-216099" lvl="1" marL="432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Inventory of Authorized and Unauthorized Devices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NIST Core Frameworks</a:t>
            </a:r>
          </a:p>
          <a:p>
            <a:pPr indent="-216099" lvl="1" marL="432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ID.AM-1</a:t>
            </a:r>
          </a:p>
          <a:p>
            <a:pPr indent="-216099" lvl="1" marL="432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ID.AM-3</a:t>
            </a:r>
          </a:p>
          <a:p>
            <a:pPr indent="-216099" lvl="1" marL="432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ID.AM-4</a:t>
            </a:r>
          </a:p>
          <a:p>
            <a:pPr indent="-216099" lvl="1" marL="432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PR.DS-3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do you know what to protect? 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Approved Software?</a:t>
            </a:r>
          </a:p>
          <a:p>
            <a:pPr indent="-216099" lvl="1" marL="431999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Dropbox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IoT or IoE</a:t>
            </a:r>
          </a:p>
          <a:p>
            <a:pPr indent="-216099" lvl="1" marL="432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Smart Phones, tablets, thermostats, treadmills, etc.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4200" u="none" cap="none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Remember Target?</a:t>
            </a:r>
          </a:p>
        </p:txBody>
      </p:sp>
      <p:sp>
        <p:nvSpPr>
          <p:cNvPr id="130" name="Shape 130"/>
          <p:cNvSpPr/>
          <p:nvPr/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➢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2013 Target was breached and the hackers were able to get access to 110 million people’s credit and debit card information.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➢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HVAC Third Party vendor had a server that had access rights to the network.  Failed to segment network.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➢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Home Depot, JP Morgan, Neiman Marcus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3869271"/>
            <a:ext cx="6984475" cy="561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400" y="4876800"/>
            <a:ext cx="10064333" cy="1294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1836050" y="2795105"/>
            <a:ext cx="94035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One more company…….</a:t>
            </a:r>
          </a:p>
        </p:txBody>
      </p:sp>
      <p:sp>
        <p:nvSpPr>
          <p:cNvPr id="138" name="Shape 138"/>
          <p:cNvSpPr/>
          <p:nvPr/>
        </p:nvSpPr>
        <p:spPr>
          <a:xfrm>
            <a:off x="1450050" y="1903180"/>
            <a:ext cx="8945700" cy="4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F037LOGO.jpeg"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38925"/>
            <a:ext cx="11887194" cy="22218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0-10 at 7.22.47 PM.png"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313160"/>
            <a:ext cx="97726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0-10 at 7.22.54 PM.png" id="145" name="Shape 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7268199" cy="1634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0-10 at 7.23.23 PM.png" id="146" name="Shape 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5246610"/>
            <a:ext cx="11887199" cy="1410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4618725" y="2623775"/>
            <a:ext cx="79560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7200">
                <a:solidFill>
                  <a:srgbClr val="FFFFFF"/>
                </a:solidFill>
              </a:rPr>
              <a:t>Tools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4200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 Source Tools</a:t>
            </a:r>
          </a:p>
        </p:txBody>
      </p:sp>
      <p:sp>
        <p:nvSpPr>
          <p:cNvPr id="157" name="Shape 157"/>
          <p:cNvSpPr/>
          <p:nvPr/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b="0" lang="en-US" sz="2000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Internal Scanning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Command Line</a:t>
            </a:r>
          </a:p>
          <a:p>
            <a:pPr indent="-216499" lvl="5" marL="1296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NMAP</a:t>
            </a:r>
          </a:p>
          <a:p>
            <a:pPr indent="-216499" lvl="5" marL="1296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Passive Discovery Scripts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GUI</a:t>
            </a:r>
          </a:p>
          <a:p>
            <a:pPr indent="-216499" lvl="5" marL="1296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ZenMap</a:t>
            </a:r>
          </a:p>
          <a:p>
            <a:pPr indent="-216499" lvl="5" marL="1296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Sparta (Kali Linux)</a:t>
            </a:r>
          </a:p>
          <a:p>
            <a:pPr indent="-216499" lvl="5" marL="1296000" marR="0" rtl="0" algn="l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Wireshark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b="0" lang="en-US" sz="2000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External Scanning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Certificate Logging Tools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Cloud Services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5501880" y="2011680"/>
            <a:ext cx="8945640" cy="41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-1080" lvl="0" marL="108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Shodan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Warberry Pi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RainMap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Automation/Scripting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4200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</a:t>
            </a:r>
            <a:r>
              <a:rPr lang="en-US" sz="42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y?</a:t>
            </a:r>
          </a:p>
        </p:txBody>
      </p:sp>
      <p:sp>
        <p:nvSpPr>
          <p:cNvPr id="164" name="Shape 164"/>
          <p:cNvSpPr/>
          <p:nvPr/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➢"/>
            </a:pPr>
            <a:r>
              <a:rPr b="0" lang="en-US" sz="2000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Maximum Visibility </a:t>
            </a:r>
          </a:p>
          <a:p>
            <a:pPr indent="-216099" lvl="1" marL="432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➢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Known knows, know unknowns, unknown unknowns  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➢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 Source</a:t>
            </a:r>
          </a:p>
          <a:p>
            <a:pPr indent="-216099" lvl="1" marL="432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➢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Free!</a:t>
            </a:r>
          </a:p>
          <a:p>
            <a:pPr indent="-216099" lvl="1" marL="432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➢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Software kept up to date</a:t>
            </a:r>
          </a:p>
          <a:p>
            <a:pPr indent="-216099" lvl="1" marL="432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➢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Passionate Community</a:t>
            </a:r>
          </a:p>
          <a:p>
            <a:pPr indent="-1080" lvl="1" marL="45828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4200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Command Line Tools</a:t>
            </a:r>
          </a:p>
        </p:txBody>
      </p:sp>
      <p:sp>
        <p:nvSpPr>
          <p:cNvPr id="170" name="Shape 170"/>
          <p:cNvSpPr/>
          <p:nvPr/>
        </p:nvSpPr>
        <p:spPr>
          <a:xfrm>
            <a:off x="1103400" y="1371600"/>
            <a:ext cx="894564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b="0" lang="en-US" sz="2000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NMAP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 security scanner for network discovery and security auditing.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Built-in scripting engine to make it more than a port scanner.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Outstanding documentation and examples.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Universal Platform: Windows, Mac OSX, Linux.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nmap.org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Passive Discovery Scripts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 of scripts by Lee Baird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Scanning, Recon, Automation penetration testing for your network.  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in Kali Linux. https://github.com/leebaird/discover</a:t>
            </a:r>
          </a:p>
          <a:p>
            <a:pPr indent="-1080" lvl="0" marL="108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143000"/>
            <a:ext cx="10691650" cy="53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990600" y="228600"/>
            <a:ext cx="10210799" cy="139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NMAP Scanning an IP and Subnet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1154880" y="365760"/>
            <a:ext cx="8824680" cy="4410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1554480" y="2431440"/>
            <a:ext cx="882468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4000" u="none" cap="none" strike="noStrike">
                <a:solidFill>
                  <a:srgbClr val="8AD0D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MY VIEWS ARE MINE AND DO NOT REPRESENT MY </a:t>
            </a:r>
            <a:r>
              <a:rPr lang="en-US" sz="4000">
                <a:solidFill>
                  <a:srgbClr val="8AD0D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EMPLOYER'S</a:t>
            </a:r>
            <a:r>
              <a:rPr b="0" i="0" lang="en-US" sz="4000" u="none" cap="none" strike="noStrike">
                <a:solidFill>
                  <a:srgbClr val="8AD0D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924" y="1305900"/>
            <a:ext cx="11638150" cy="25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/>
          <p:nvPr/>
        </p:nvSpPr>
        <p:spPr>
          <a:xfrm>
            <a:off x="1686900" y="235677"/>
            <a:ext cx="102108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NMAP Scanning a subnet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50" y="0"/>
            <a:ext cx="1217195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28982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900" y="1627800"/>
            <a:ext cx="10210800" cy="119531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/>
          <p:nvPr/>
        </p:nvSpPr>
        <p:spPr>
          <a:xfrm>
            <a:off x="990600" y="228600"/>
            <a:ext cx="102108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NMAP Scripting Engine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990600" y="228600"/>
            <a:ext cx="10210799" cy="139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My Favorite NMAP Commands</a:t>
            </a:r>
          </a:p>
        </p:txBody>
      </p:sp>
      <p:sp>
        <p:nvSpPr>
          <p:cNvPr id="214" name="Shape 214"/>
          <p:cNvSpPr/>
          <p:nvPr/>
        </p:nvSpPr>
        <p:spPr>
          <a:xfrm>
            <a:off x="990600" y="1295400"/>
            <a:ext cx="9753600" cy="4278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nmap –script ssl-cert,ssl-enum-ciphers –p 443 [network range]</a:t>
            </a:r>
          </a:p>
          <a:p>
            <a:pPr indent="-343079" lvl="1" marL="800280" marR="0" rtl="0" algn="l">
              <a:spcBef>
                <a:spcPts val="0"/>
              </a:spcBef>
              <a:buClr>
                <a:srgbClr val="8AD0D6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Scans the network range for SSL certificates and their associated ciphers.</a:t>
            </a:r>
          </a:p>
          <a:p>
            <a:pPr indent="-343079" lvl="1" marL="800280" marR="0" rtl="0" algn="l">
              <a:spcBef>
                <a:spcPts val="0"/>
              </a:spcBef>
              <a:buClr>
                <a:srgbClr val="8AD0D6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Good for finding weak signing alogrithms</a:t>
            </a:r>
          </a:p>
          <a:p>
            <a:pPr indent="-343080" lvl="0" marL="343080" marR="0" rtl="0" algn="l">
              <a:spcBef>
                <a:spcPts val="0"/>
              </a:spcBef>
              <a:buClr>
                <a:srgbClr val="8AD0D6"/>
              </a:buClr>
              <a:buSzPct val="79999"/>
              <a:buFont typeface="Noto Sans Symbols"/>
              <a:buChar char="▶"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nmap –script=resolveall  --script-args=newtargets, resolveall.hosts=example.com</a:t>
            </a:r>
          </a:p>
          <a:p>
            <a:pPr indent="-343079" lvl="1" marL="800280" marR="0" rtl="0" algn="l">
              <a:spcBef>
                <a:spcPts val="0"/>
              </a:spcBef>
              <a:buClr>
                <a:srgbClr val="8AD0D6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Scans all IPs the hostname resolves to.</a:t>
            </a:r>
          </a:p>
          <a:p>
            <a:pPr indent="-343080" lvl="0" marL="343080" marR="0" rtl="0" algn="l">
              <a:spcBef>
                <a:spcPts val="0"/>
              </a:spcBef>
              <a:buClr>
                <a:srgbClr val="8AD0D6"/>
              </a:buClr>
              <a:buSzPct val="79999"/>
              <a:buFont typeface="Noto Sans Symbols"/>
              <a:buChar char="▶"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nmap –A –T4 –sV –iL [document.txt]</a:t>
            </a:r>
          </a:p>
          <a:p>
            <a:pPr indent="-343079" lvl="1" marL="800280" marR="0" rtl="0" algn="l">
              <a:spcBef>
                <a:spcPts val="0"/>
              </a:spcBef>
              <a:buClr>
                <a:srgbClr val="8AD0D6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Will scan a document full of hosts and IP Addresses.</a:t>
            </a:r>
          </a:p>
          <a:p>
            <a:pPr indent="-343080" lvl="0" marL="343080" marR="0" rtl="0" algn="l">
              <a:spcBef>
                <a:spcPts val="0"/>
              </a:spcBef>
              <a:buClr>
                <a:srgbClr val="8AD0D6"/>
              </a:buClr>
              <a:buSzPct val="79999"/>
              <a:buFont typeface="Noto Sans Symbols"/>
              <a:buChar char="▶"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nmap –A –T4 –sV [ip address or subnet] –oN [document_name.txt]</a:t>
            </a:r>
          </a:p>
          <a:p>
            <a:pPr indent="-343079" lvl="1" marL="800280" marR="0" rtl="0" algn="l">
              <a:spcBef>
                <a:spcPts val="0"/>
              </a:spcBef>
              <a:buClr>
                <a:srgbClr val="8AD0D6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Outputs nmap information into a document.</a:t>
            </a:r>
          </a:p>
          <a:p>
            <a:pPr indent="-343080" lvl="0" marL="343080" marR="0" rtl="0" algn="l">
              <a:spcBef>
                <a:spcPts val="0"/>
              </a:spcBef>
              <a:buClr>
                <a:srgbClr val="8AD0D6"/>
              </a:buClr>
              <a:buSzPct val="79999"/>
              <a:buFont typeface="Noto Sans Symbols"/>
              <a:buChar char="▶"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nmap –A –T4 –sV [ip address or subnet] –oX [document_name.xml[</a:t>
            </a:r>
          </a:p>
          <a:p>
            <a:pPr indent="-343079" lvl="1" marL="800280" marR="0" rtl="0" algn="l">
              <a:spcBef>
                <a:spcPts val="0"/>
              </a:spcBef>
              <a:buClr>
                <a:srgbClr val="8AD0D6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Outputs nmap information into a XML document.  </a:t>
            </a:r>
          </a:p>
          <a:p>
            <a:pPr indent="-343079" lvl="1" marL="800280" marR="0" rtl="0" algn="l">
              <a:spcBef>
                <a:spcPts val="0"/>
              </a:spcBef>
              <a:buClr>
                <a:srgbClr val="8AD0D6"/>
              </a:buClr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3080" lvl="0" marL="343080" marR="0" rtl="0" algn="l">
              <a:spcBef>
                <a:spcPts val="0"/>
              </a:spcBef>
              <a:buClr>
                <a:srgbClr val="8AD0D6"/>
              </a:buClr>
              <a:buFont typeface="Noto Sans Symbols"/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3080" lvl="0" marL="343080" marR="0" rtl="0" algn="l">
              <a:spcBef>
                <a:spcPts val="0"/>
              </a:spcBef>
              <a:buClr>
                <a:srgbClr val="8AD0D6"/>
              </a:buClr>
              <a:buFont typeface="Noto Sans Symbols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/>
        </p:nvSpPr>
        <p:spPr>
          <a:xfrm>
            <a:off x="1981200" y="240052"/>
            <a:ext cx="99060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NMAP Scripting Engine</a:t>
            </a:r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6925" y="1009500"/>
            <a:ext cx="9682651" cy="57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52" y="3716808"/>
            <a:ext cx="11757700" cy="100301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/>
          <p:nvPr/>
        </p:nvSpPr>
        <p:spPr>
          <a:xfrm>
            <a:off x="1981200" y="240052"/>
            <a:ext cx="990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Passive Discovery Scripts</a:t>
            </a:r>
          </a:p>
        </p:txBody>
      </p:sp>
      <p:pic>
        <p:nvPicPr>
          <p:cNvPr descr="Screen Shot 2017-10-10 at 10.04.45 PM.png"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79427"/>
            <a:ext cx="11887200" cy="143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79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1154880" y="365760"/>
            <a:ext cx="8824800" cy="44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1519200" y="1125349"/>
            <a:ext cx="9153600" cy="28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rgbClr val="8AD0D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I’m not responsible for how you use this information.  Use at your own risk.  Sorry…..  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5065725" y="4016750"/>
            <a:ext cx="4337700" cy="22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600">
                <a:solidFill>
                  <a:srgbClr val="00FFFF"/>
                </a:solidFill>
              </a:rPr>
              <a:t>:’(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6838" y="5"/>
            <a:ext cx="837830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Shape 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3997" y="-4"/>
            <a:ext cx="802401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4200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- GUI</a:t>
            </a:r>
          </a:p>
        </p:txBody>
      </p:sp>
      <p:sp>
        <p:nvSpPr>
          <p:cNvPr id="248" name="Shape 248"/>
          <p:cNvSpPr/>
          <p:nvPr/>
        </p:nvSpPr>
        <p:spPr>
          <a:xfrm>
            <a:off x="1103400" y="1152540"/>
            <a:ext cx="8945640" cy="5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b="0" lang="en-US" sz="2000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ZenMap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GUI interface to nmap.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Can run all the same commands as you would from the command line.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Sparta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Network, port and vulnerability scanner.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Included in Kali Linux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 careful with this tool!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Wireshark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 protocol analyzer.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Can see what is exactly going on in your network.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Universal Platform: Windows, Mac OSX, Linux.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https://www.wireshark.org/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6" y="61912"/>
            <a:ext cx="6079744" cy="6705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7003" y="70686"/>
            <a:ext cx="6074114" cy="674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62677"/>
            <a:ext cx="9718984" cy="6439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533400"/>
            <a:ext cx="10361283" cy="5841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4200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– Web Based/API</a:t>
            </a:r>
          </a:p>
        </p:txBody>
      </p:sp>
      <p:sp>
        <p:nvSpPr>
          <p:cNvPr id="270" name="Shape 270"/>
          <p:cNvSpPr/>
          <p:nvPr/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b="0" lang="en-US" sz="2000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Censys.io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Search Engine that allows to search for open devices and to see how they are configured.  Shows various technologies open to the internet.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Shodan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Search Engine that crawls the internet for open devices.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IP Cams, Virtualization Servers, Home servers.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Certificate Logging Tools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Tool to find SSL certificates associated with your organization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Easy to use and setup.</a:t>
            </a:r>
          </a:p>
          <a:p>
            <a:pPr indent="-330600" lvl="0" marL="406800" marR="0" rtl="0" algn="l">
              <a:spcBef>
                <a:spcPts val="0"/>
              </a:spcBef>
              <a:buClr>
                <a:srgbClr val="000000"/>
              </a:buClr>
              <a:buFont typeface="Noto Sans Symbols"/>
              <a:buNone/>
            </a:pPr>
            <a:r>
              <a:t/>
            </a: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4200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– Advanced - External </a:t>
            </a:r>
          </a:p>
        </p:txBody>
      </p:sp>
      <p:sp>
        <p:nvSpPr>
          <p:cNvPr id="276" name="Shape 276"/>
          <p:cNvSpPr/>
          <p:nvPr/>
        </p:nvSpPr>
        <p:spPr>
          <a:xfrm>
            <a:off x="1103400" y="1295400"/>
            <a:ext cx="894564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b="0" lang="en-US" sz="2000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Warberry Pi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Penetration testing tool suite on a Raspberry Pi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 soon as you plug in the device it will start running scripts.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Will monitor network activity, IP addresses, and MAC addresses.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https://github.com/secgroundzero/warberry/wiki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RainMap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 application that allows users to launch Nmap scans from their browser.  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Easy to use and graphical interface.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https://github.com/cldrn/rainmap-lite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Automation/Scripting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Write your own tools and use the advanced features of NMAP.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 of these tools can be ran on a small Linux Server.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Cloud Scanning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DigitalOcean</a:t>
            </a:r>
          </a:p>
          <a:p>
            <a:pPr indent="-330600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 AWS</a:t>
            </a:r>
          </a:p>
          <a:p>
            <a:pPr indent="-330600" lvl="0" marL="406800" marR="0" rtl="0" algn="l">
              <a:spcBef>
                <a:spcPts val="0"/>
              </a:spcBef>
              <a:buClr>
                <a:srgbClr val="000000"/>
              </a:buClr>
              <a:buFont typeface="Noto Sans Symbols"/>
              <a:buNone/>
            </a:pPr>
            <a:r>
              <a:t/>
            </a: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225" y="1434650"/>
            <a:ext cx="10390175" cy="25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/>
          <p:nvPr/>
        </p:nvSpPr>
        <p:spPr>
          <a:xfrm>
            <a:off x="2828175" y="228600"/>
            <a:ext cx="6669000" cy="139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Censys.io and Shodan.io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Shape 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4475"/>
            <a:ext cx="12115799" cy="68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1154880" y="365760"/>
            <a:ext cx="8824680" cy="4410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1554480" y="2431440"/>
            <a:ext cx="882468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4000" u="none" cap="none" strike="noStrike">
                <a:solidFill>
                  <a:srgbClr val="8AD0D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TWITTER: @JEREDBARE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4000" u="none" cap="none" strike="noStrike">
                <a:solidFill>
                  <a:srgbClr val="8AD0D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EMAIL: JEREDBARE@GMAIL.COM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4000" u="none" cap="none" strike="noStrike">
                <a:solidFill>
                  <a:srgbClr val="8AD0D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CELL: 573-355-0676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Shape 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27" y="9"/>
            <a:ext cx="1217418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hape 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475" y="940675"/>
            <a:ext cx="11801074" cy="51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6800" y="4230426"/>
            <a:ext cx="7197350" cy="17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/>
          <p:nvPr/>
        </p:nvSpPr>
        <p:spPr>
          <a:xfrm>
            <a:off x="914401" y="210553"/>
            <a:ext cx="9448800" cy="139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Automation/Scripting - Slackmap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hape 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9075" y="-239225"/>
            <a:ext cx="13116403" cy="773232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/>
          <p:nvPr/>
        </p:nvSpPr>
        <p:spPr>
          <a:xfrm>
            <a:off x="8885737" y="1166178"/>
            <a:ext cx="28107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Slackmap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10165200" y="1545850"/>
            <a:ext cx="53964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646200" y="452880"/>
            <a:ext cx="94035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WannaCry :’’( </a:t>
            </a:r>
          </a:p>
        </p:txBody>
      </p:sp>
      <p:sp>
        <p:nvSpPr>
          <p:cNvPr id="312" name="Shape 312"/>
          <p:cNvSpPr/>
          <p:nvPr/>
        </p:nvSpPr>
        <p:spPr>
          <a:xfrm>
            <a:off x="1103400" y="1295400"/>
            <a:ext cx="89457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Remember WannaCry?</a:t>
            </a:r>
          </a:p>
          <a:p>
            <a:pPr indent="-330600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Ransomware attack released in May 2017.  Affected all major Windows Operating Systems.  </a:t>
            </a:r>
          </a:p>
          <a:p>
            <a:pPr indent="-362350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entury Gothic"/>
              <a:buChar char="−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Utilized a SMB Flaw to run exploits.</a:t>
            </a:r>
          </a:p>
          <a:p>
            <a:pPr indent="-362350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entury Gothic"/>
              <a:buChar char="−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 bad that Microsoft released patches for Windows XP and Server 2003</a:t>
            </a:r>
          </a:p>
          <a:p>
            <a:pPr indent="-3684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entury Gothic"/>
              <a:buChar char="▶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can we utilize tools to alert what machines are vulnerable to WannaCry?  </a:t>
            </a:r>
          </a:p>
          <a:p>
            <a:pPr indent="-3684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entury Gothic"/>
              <a:buChar char="▶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NMAP!!!</a:t>
            </a:r>
          </a:p>
          <a:p>
            <a:pPr indent="-330600" lvl="0" marL="406800" marR="0" rtl="0" algn="l">
              <a:spcBef>
                <a:spcPts val="0"/>
              </a:spcBef>
              <a:buClr>
                <a:srgbClr val="000000"/>
              </a:buClr>
              <a:buFont typeface="Noto Sans Symbols"/>
              <a:buNone/>
            </a:pPr>
            <a:r>
              <a:t/>
            </a: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646200" y="452880"/>
            <a:ext cx="94035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WannaCry :’’( </a:t>
            </a:r>
          </a:p>
        </p:txBody>
      </p:sp>
      <p:sp>
        <p:nvSpPr>
          <p:cNvPr id="318" name="Shape 318"/>
          <p:cNvSpPr/>
          <p:nvPr/>
        </p:nvSpPr>
        <p:spPr>
          <a:xfrm>
            <a:off x="1103400" y="1295400"/>
            <a:ext cx="89457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Remember WannaCry?</a:t>
            </a:r>
          </a:p>
          <a:p>
            <a:pPr indent="-330600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Ransomware attack released in May 2017.  Affected all major Windows Operating Systems.  </a:t>
            </a:r>
          </a:p>
          <a:p>
            <a:pPr indent="-362350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entury Gothic"/>
              <a:buChar char="−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Utilized a SMB Flaw to run exploits.</a:t>
            </a:r>
          </a:p>
          <a:p>
            <a:pPr indent="-362350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entury Gothic"/>
              <a:buChar char="−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 bad that Microsoft released patches for Windows XP and Server 2003</a:t>
            </a:r>
          </a:p>
          <a:p>
            <a:pPr indent="-3684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entury Gothic"/>
              <a:buChar char="▶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can we utilize tools to alert what machines are vulnerable to WannaCry?  </a:t>
            </a:r>
          </a:p>
          <a:p>
            <a:pPr indent="-3684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entury Gothic"/>
              <a:buChar char="▶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NMAP!!!</a:t>
            </a:r>
          </a:p>
          <a:p>
            <a:pPr indent="-330600" lvl="0" marL="406800" marR="0" rtl="0" algn="l">
              <a:spcBef>
                <a:spcPts val="0"/>
              </a:spcBef>
              <a:buClr>
                <a:srgbClr val="000000"/>
              </a:buClr>
              <a:buFont typeface="Noto Sans Symbols"/>
              <a:buNone/>
            </a:pPr>
            <a:r>
              <a:t/>
            </a: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Screen Shot 2017-10-10 at 9.48.40 PM.png"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10 at 9.28.43 PM.png"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180" y="0"/>
            <a:ext cx="904363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/>
        </p:nvSpPr>
        <p:spPr>
          <a:xfrm>
            <a:off x="646200" y="452880"/>
            <a:ext cx="94035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can we alert for </a:t>
            </a:r>
            <a:r>
              <a:rPr lang="en-US" sz="42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WannaCry? </a:t>
            </a:r>
          </a:p>
        </p:txBody>
      </p:sp>
      <p:sp>
        <p:nvSpPr>
          <p:cNvPr id="330" name="Shape 330"/>
          <p:cNvSpPr/>
          <p:nvPr/>
        </p:nvSpPr>
        <p:spPr>
          <a:xfrm>
            <a:off x="1103400" y="1996975"/>
            <a:ext cx="8945700" cy="46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-3684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entury Gothic"/>
              <a:buChar char="▶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Utilize the script written by Paulino Calderon and upload the results to Slack.</a:t>
            </a:r>
          </a:p>
        </p:txBody>
      </p:sp>
      <p:pic>
        <p:nvPicPr>
          <p:cNvPr descr="Screen Shot 2017-10-10 at 9.52.45 PM.png"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32901"/>
            <a:ext cx="12191998" cy="992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0-10 at 9.38.07 PM.png"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4308250"/>
            <a:ext cx="1097280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10 at 9.38.35 PM.png"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276" y="0"/>
            <a:ext cx="864544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Shape 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21" y="2109900"/>
            <a:ext cx="11695151" cy="8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/>
          <p:nvPr/>
        </p:nvSpPr>
        <p:spPr>
          <a:xfrm>
            <a:off x="2133600" y="143730"/>
            <a:ext cx="93486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Certificate Logging Tools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Shape 3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07459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4200" u="none" cap="none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Who am I?</a:t>
            </a:r>
          </a:p>
        </p:txBody>
      </p:sp>
      <p:sp>
        <p:nvSpPr>
          <p:cNvPr id="90" name="Shape 90"/>
          <p:cNvSpPr/>
          <p:nvPr/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Security Analyst at CarFax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 a small town called Mound City, MO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4200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Failures and Challenges</a:t>
            </a:r>
          </a:p>
        </p:txBody>
      </p:sp>
      <p:sp>
        <p:nvSpPr>
          <p:cNvPr id="354" name="Shape 354"/>
          <p:cNvSpPr/>
          <p:nvPr/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b="0" lang="en-US" sz="2000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Logging and Alerting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exactly are you going to log these actions?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are you going to alert for these actions?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Actionable vs Informational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a port comes open and then closes, does that mean its an issue?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stuff takes time</a:t>
            </a: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Will need some down time to learn and set all of this up.</a:t>
            </a:r>
          </a:p>
          <a:p>
            <a:pPr indent="-7319" lvl="1" marL="54072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599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/>
        </p:nvSpPr>
        <p:spPr>
          <a:xfrm>
            <a:off x="1792200" y="1936200"/>
            <a:ext cx="8607600" cy="3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7200">
                <a:solidFill>
                  <a:srgbClr val="FFFFFF"/>
                </a:solidFill>
              </a:rPr>
              <a:t>Well...this is great and all; but how do I get started?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/>
        </p:nvSpPr>
        <p:spPr>
          <a:xfrm>
            <a:off x="564900" y="1458375"/>
            <a:ext cx="10434000" cy="56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</a:rPr>
              <a:t>GET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</a:rPr>
              <a:t>Permission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365" name="Shape 365"/>
          <p:cNvSpPr txBox="1"/>
          <p:nvPr/>
        </p:nvSpPr>
        <p:spPr>
          <a:xfrm>
            <a:off x="2229775" y="2089250"/>
            <a:ext cx="53964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/>
        </p:nvSpPr>
        <p:spPr>
          <a:xfrm>
            <a:off x="646200" y="452880"/>
            <a:ext cx="94035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May I….hack..I mean Port Scan our network?</a:t>
            </a:r>
          </a:p>
        </p:txBody>
      </p:sp>
      <p:sp>
        <p:nvSpPr>
          <p:cNvPr id="371" name="Shape 371"/>
          <p:cNvSpPr/>
          <p:nvPr/>
        </p:nvSpPr>
        <p:spPr>
          <a:xfrm>
            <a:off x="1103400" y="2053080"/>
            <a:ext cx="8945700" cy="4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 Your Boss/Their Boss/Their Boss and so on.</a:t>
            </a:r>
          </a:p>
          <a:p>
            <a:pPr indent="-330600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Get it in writing.  CYA.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Assessment Scope.</a:t>
            </a:r>
          </a:p>
          <a:p>
            <a:pPr indent="-330600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Develop a document of what you are testing, what you are planning to do and who exactly to contact if issues happen.</a:t>
            </a:r>
          </a:p>
          <a:p>
            <a:pPr indent="-330600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 a question of if, but when something breaks</a:t>
            </a:r>
          </a:p>
          <a:p>
            <a:pPr indent="-330600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Get sign off from the top. 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Inform Departments of what you are doing.</a:t>
            </a:r>
          </a:p>
          <a:p>
            <a:pPr indent="-330600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Call and talk with your SysAdmins, HelpDesk, Developers, etc.</a:t>
            </a:r>
          </a:p>
          <a:p>
            <a:pPr indent="-7320" lvl="1" marL="54072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600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646200" y="452880"/>
            <a:ext cx="94035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Options to Build Your Tools</a:t>
            </a:r>
          </a:p>
        </p:txBody>
      </p:sp>
      <p:sp>
        <p:nvSpPr>
          <p:cNvPr id="377" name="Shape 377"/>
          <p:cNvSpPr/>
          <p:nvPr/>
        </p:nvSpPr>
        <p:spPr>
          <a:xfrm>
            <a:off x="1103400" y="2053080"/>
            <a:ext cx="8945700" cy="4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Old Machine</a:t>
            </a:r>
          </a:p>
          <a:p>
            <a:pPr indent="-330600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Have an old machine?  Use it strictly for a discovery box!</a:t>
            </a: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entury Gothic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Dual Core Processor</a:t>
            </a: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entury Gothic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4GB of RAM</a:t>
            </a: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entury Gothic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(Debian Preferred)</a:t>
            </a: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entury Gothic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Gigabit network card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Cloud Options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i="1"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These options usually have a request form for Scanning/Pen testing services externally.</a:t>
            </a:r>
          </a:p>
          <a:p>
            <a:pPr indent="-330600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DigitalOcean</a:t>
            </a:r>
          </a:p>
          <a:p>
            <a:pPr indent="-362350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entury Gothic"/>
              <a:buChar char="−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</a:p>
          <a:p>
            <a:pPr indent="-362350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entury Gothic"/>
              <a:buChar char="−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Heroku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Virtual Machine</a:t>
            </a:r>
          </a:p>
          <a:p>
            <a:pPr indent="-362350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entury Gothic"/>
              <a:buChar char="−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Local or server.</a:t>
            </a:r>
          </a:p>
          <a:p>
            <a:pPr indent="-7320" lvl="1" marL="54072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600" lvl="1" marL="8640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4200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Recap</a:t>
            </a:r>
          </a:p>
        </p:txBody>
      </p:sp>
      <p:sp>
        <p:nvSpPr>
          <p:cNvPr id="383" name="Shape 383"/>
          <p:cNvSpPr/>
          <p:nvPr/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b="0" lang="en-US" sz="2000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Finding information on your network does not need to be hard or costly.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Utilize Open Source tools to your advantage.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 the tools and build better ones!  Become apart of the community!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103400" y="2053080"/>
            <a:ext cx="8945700" cy="4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Shape 393"/>
          <p:cNvSpPr txBox="1"/>
          <p:nvPr/>
        </p:nvSpPr>
        <p:spPr>
          <a:xfrm>
            <a:off x="0" y="2540000"/>
            <a:ext cx="120054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800">
                <a:solidFill>
                  <a:srgbClr val="FFFFFF"/>
                </a:solidFill>
              </a:rPr>
              <a:t>http://www.hackersforcharity.org/puerto-rico-relief-efforts/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6600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Contact</a:t>
            </a:r>
          </a:p>
        </p:txBody>
      </p:sp>
      <p:sp>
        <p:nvSpPr>
          <p:cNvPr id="399" name="Shape 399"/>
          <p:cNvSpPr/>
          <p:nvPr/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-1080" lvl="0" marL="108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645480" y="2033042"/>
            <a:ext cx="9403560" cy="3377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4800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Twitter: @jeredbare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Email: jeredbare@gmail.com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Cell: 573-355-0676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https://github.com/jeredbare/whopluggedthatin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/>
        </p:nvSpPr>
        <p:spPr>
          <a:xfrm>
            <a:off x="564900" y="2299150"/>
            <a:ext cx="10434000" cy="4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</a:rPr>
              <a:t>Demo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406" name="Shape 406"/>
          <p:cNvSpPr txBox="1"/>
          <p:nvPr/>
        </p:nvSpPr>
        <p:spPr>
          <a:xfrm>
            <a:off x="2229775" y="2089250"/>
            <a:ext cx="53964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4">
            <a:alphaModFix/>
          </a:blip>
          <a:stretch>
            <a:fillRect b="0" l="0" r="0" t="0"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4200" u="none" cap="none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Who am I?</a:t>
            </a:r>
          </a:p>
        </p:txBody>
      </p:sp>
      <p:sp>
        <p:nvSpPr>
          <p:cNvPr id="100" name="Shape 100"/>
          <p:cNvSpPr/>
          <p:nvPr/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Security Analyst for CarFax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 a small town called Mound City, MO.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Currently Live in CoMo, Central MO for six years.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Working in IT for </a:t>
            </a: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nine</a:t>
            </a: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years (Tech, Sysadmin, Security).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SANS Courses</a:t>
            </a:r>
          </a:p>
          <a:p>
            <a:pPr indent="-285840" lvl="1" marL="74304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505 Securing Windows</a:t>
            </a:r>
          </a:p>
          <a:p>
            <a:pPr indent="-285840" lvl="1" marL="74304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504 Hacker Tools, Techniques, and Incident Handling</a:t>
            </a:r>
          </a:p>
          <a:p>
            <a:pPr indent="-228600" lvl="2" marL="114300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GCIH Certified</a:t>
            </a:r>
          </a:p>
          <a:p>
            <a:pPr indent="-228600" lvl="2" marL="114300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Winning team for SANS 504 CTF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Passion for Information Security.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646200" y="452880"/>
            <a:ext cx="3468600" cy="91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1050467" y="2037038"/>
            <a:ext cx="9051506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6600" u="none" cap="none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exactly is on my network?</a:t>
            </a: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9620" y="4404353"/>
            <a:ext cx="6540968" cy="1837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 is this good to know?</a:t>
            </a:r>
          </a:p>
        </p:txBody>
      </p:sp>
      <p:sp>
        <p:nvSpPr>
          <p:cNvPr id="114" name="Shape 114"/>
          <p:cNvSpPr/>
          <p:nvPr/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</a:t>
            </a: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elp others secure their networks to prevent them from attacking </a:t>
            </a: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ours</a:t>
            </a: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Maybe this is or is not your first time working with IT.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Previous employee did not do a good job with IT or Security.</a:t>
            </a: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buClr>
                <a:srgbClr val="8AD0D6"/>
              </a:buClr>
              <a:buSzPct val="800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Maybe this talk will get you involved in the community.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